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2"/>
  </p:notesMasterIdLst>
  <p:handoutMasterIdLst>
    <p:handoutMasterId r:id="rId33"/>
  </p:handoutMasterIdLst>
  <p:sldIdLst>
    <p:sldId id="265" r:id="rId5"/>
    <p:sldId id="329" r:id="rId6"/>
    <p:sldId id="310" r:id="rId7"/>
    <p:sldId id="342" r:id="rId8"/>
    <p:sldId id="344" r:id="rId9"/>
    <p:sldId id="314" r:id="rId10"/>
    <p:sldId id="330" r:id="rId11"/>
    <p:sldId id="345" r:id="rId12"/>
    <p:sldId id="315" r:id="rId13"/>
    <p:sldId id="341" r:id="rId14"/>
    <p:sldId id="332" r:id="rId15"/>
    <p:sldId id="333" r:id="rId16"/>
    <p:sldId id="334" r:id="rId17"/>
    <p:sldId id="335" r:id="rId18"/>
    <p:sldId id="343" r:id="rId19"/>
    <p:sldId id="331" r:id="rId20"/>
    <p:sldId id="336" r:id="rId21"/>
    <p:sldId id="337" r:id="rId22"/>
    <p:sldId id="338" r:id="rId23"/>
    <p:sldId id="339" r:id="rId24"/>
    <p:sldId id="340" r:id="rId25"/>
    <p:sldId id="320" r:id="rId26"/>
    <p:sldId id="346" r:id="rId27"/>
    <p:sldId id="347" r:id="rId28"/>
    <p:sldId id="317" r:id="rId29"/>
    <p:sldId id="348" r:id="rId30"/>
    <p:sldId id="349" r:id="rId31"/>
  </p:sldIdLst>
  <p:sldSz cx="12188825" cy="6858000"/>
  <p:notesSz cx="6858000" cy="9144000"/>
  <p:custDataLst>
    <p:tags r:id="rId34"/>
  </p:custDataLst>
  <p:defaultTextStyle>
    <a:defPPr rtl="0"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7" d="100"/>
          <a:sy n="87" d="100"/>
        </p:scale>
        <p:origin x="528" y="58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9" d="100"/>
          <a:sy n="89" d="100"/>
        </p:scale>
        <p:origin x="375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objekt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04FBF478-76C8-4C69-95A6-5564910A43D9}" type="datetime1">
              <a:rPr lang="sk-SK" smtClean="0"/>
              <a:pPr algn="r" rtl="0"/>
              <a:t>6.6.2018</a:t>
            </a:fld>
            <a:endParaRPr lang="sk-SK" dirty="0"/>
          </a:p>
        </p:txBody>
      </p:sp>
      <p:sp>
        <p:nvSpPr>
          <p:cNvPr id="4" name="Zástupný objekt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ý objekt čísla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sk-SK" smtClean="0"/>
              <a:pPr algn="r" rtl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objekt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08E4AB7E-389B-4708-AF25-04AB256EE86E}" type="datetime1">
              <a:rPr lang="sk-SK" noProof="0" smtClean="0"/>
              <a:pPr/>
              <a:t>6.6.2018</a:t>
            </a:fld>
            <a:endParaRPr lang="sk-SK" noProof="0" dirty="0"/>
          </a:p>
        </p:txBody>
      </p:sp>
      <p:sp>
        <p:nvSpPr>
          <p:cNvPr id="4" name="Zástupný objekt obrazu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ý objekt poznámo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Upraviť štýl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ý objekt päty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sk-SK" noProof="0" dirty="0"/>
              <a:t>Upravte štýl predlohy textu.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732BD41-CCB0-449A-99C9-56ABDF373F7F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5" name="Zástupný objekt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zvislého textu 2"/>
          <p:cNvSpPr>
            <a:spLocks noGrp="1"/>
          </p:cNvSpPr>
          <p:nvPr>
            <p:ph type="body" orient="vert" idx="1" hasCustomPrompt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>
            <a:lvl1pPr rtl="0">
              <a:defRPr/>
            </a:lvl1pPr>
          </a:lstStyle>
          <a:p>
            <a:pPr lvl="0" rtl="0"/>
            <a:r>
              <a:rPr lang="sk-SK" noProof="0" dirty="0"/>
              <a:t>Upravte štýl predlohy textu.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9058FB4A-6B2E-4A8D-8828-A7EB188A7CDC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5" name="Zástupný objekt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 rtl="0">
              <a:defRPr/>
            </a:lvl1pPr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sk-SK" noProof="0" dirty="0"/>
              <a:t>Upravte štýl predlohy textu.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A87B3636-9873-4A62-847F-AC709134D30D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5" name="Zástupný objekt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 hasCustomPrompt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EE63548D-2CD4-42DC-99FB-37C052FF51DB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5" name="Zástupný objekt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ý symbol čísla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sahu 2"/>
          <p:cNvSpPr>
            <a:spLocks noGrp="1"/>
          </p:cNvSpPr>
          <p:nvPr>
            <p:ph sz="half" idx="1" hasCustomPrompt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 hasCustomPrompt="1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5" name="Zástupný objekt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2F2281C-44F7-4F8D-AD60-7A0F43226723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6" name="Zástupný objekt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textu 2"/>
          <p:cNvSpPr>
            <a:spLocks noGrp="1"/>
          </p:cNvSpPr>
          <p:nvPr>
            <p:ph type="body" idx="1" hasCustomPrompt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 hasCustomPrompt="1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5" name="Zástupný symbol textu 4"/>
          <p:cNvSpPr>
            <a:spLocks noGrp="1"/>
          </p:cNvSpPr>
          <p:nvPr>
            <p:ph type="body" sz="quarter" idx="3" hasCustomPrompt="1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</p:txBody>
      </p:sp>
      <p:sp>
        <p:nvSpPr>
          <p:cNvPr id="6" name="Zástupný symbol obsahu 5"/>
          <p:cNvSpPr>
            <a:spLocks noGrp="1"/>
          </p:cNvSpPr>
          <p:nvPr>
            <p:ph sz="quarter" idx="4" hasCustomPrompt="1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7" name="Zástupný objekt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2E5BA96-B3B5-4D01-BCCA-B301A103B7F9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8" name="Zástupný objekt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ý symbol čísla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F9BF79D9-2ACD-4743-9719-97BFC4808435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4" name="Zástupný objekt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ý objekt čísla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379176D-101D-4E23-838B-565337EB5193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3" name="Zástupný objekt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ý symbol čísla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sahu 2"/>
          <p:cNvSpPr>
            <a:spLocks noGrp="1"/>
          </p:cNvSpPr>
          <p:nvPr>
            <p:ph idx="1" hasCustomPrompt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</p:txBody>
      </p:sp>
      <p:sp>
        <p:nvSpPr>
          <p:cNvPr id="5" name="Zástupný objekt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F2254F6-5937-4FF8-A834-6DE20788EB11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6" name="Zástupný objekt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symbol obrázka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  <a:endParaRPr lang="sk-SK" noProof="0" dirty="0"/>
          </a:p>
        </p:txBody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4" name="Zástupný symbol textu 3"/>
          <p:cNvSpPr>
            <a:spLocks noGrp="1"/>
          </p:cNvSpPr>
          <p:nvPr>
            <p:ph type="body" sz="half" idx="2" hasCustomPrompt="1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sk-SK" noProof="0" dirty="0"/>
              <a:t>Upravte štýl predlohy textu.</a:t>
            </a:r>
          </a:p>
        </p:txBody>
      </p:sp>
      <p:sp>
        <p:nvSpPr>
          <p:cNvPr id="5" name="Zástupný objekt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16C8193-9603-433C-8EAF-423583F76EFB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6" name="Zástupný objekt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ý objekt čísla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nadpisu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sk-SK" noProof="0" dirty="0"/>
              <a:t>Upravte štýly predlohy textu</a:t>
            </a:r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sk-SK" noProof="0" dirty="0"/>
              <a:t>Upravte štýl predlohy textu.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objekt dátumu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6203A-DB44-493D-A233-9C432BC1AC82}" type="datetime1">
              <a:rPr lang="sk-SK" noProof="0" smtClean="0"/>
              <a:t>6.6.2018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ý objekt čísla snímky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sk-SK" noProof="0" smtClean="0"/>
              <a:pPr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adpis 2"/>
          <p:cNvSpPr>
            <a:spLocks noGrp="1"/>
          </p:cNvSpPr>
          <p:nvPr>
            <p:ph type="ctrTitle"/>
          </p:nvPr>
        </p:nvSpPr>
        <p:spPr>
          <a:xfrm>
            <a:off x="1423410" y="692696"/>
            <a:ext cx="9495538" cy="2895600"/>
          </a:xfrm>
        </p:spPr>
        <p:txBody>
          <a:bodyPr rtlCol="0">
            <a:normAutofit/>
          </a:bodyPr>
          <a:lstStyle/>
          <a:p>
            <a:pPr algn="ctr"/>
            <a:r>
              <a:rPr lang="sk-SK" b="1" dirty="0"/>
              <a:t>Využitie máp získaných pomocou LIDAR-</a:t>
            </a:r>
            <a:r>
              <a:rPr lang="sk-SK" b="1" dirty="0" err="1"/>
              <a:t>ov</a:t>
            </a:r>
            <a:r>
              <a:rPr lang="sk-SK" b="1" dirty="0"/>
              <a:t> v navigácií UAV</a:t>
            </a:r>
            <a:endParaRPr lang="en-US" dirty="0"/>
          </a:p>
        </p:txBody>
      </p:sp>
      <p:sp>
        <p:nvSpPr>
          <p:cNvPr id="4" name="Podnadpis 3"/>
          <p:cNvSpPr>
            <a:spLocks noGrp="1"/>
          </p:cNvSpPr>
          <p:nvPr>
            <p:ph type="subTitle" idx="1"/>
          </p:nvPr>
        </p:nvSpPr>
        <p:spPr>
          <a:xfrm>
            <a:off x="1979612" y="3789040"/>
            <a:ext cx="8229600" cy="644624"/>
          </a:xfrm>
        </p:spPr>
        <p:txBody>
          <a:bodyPr rtlCol="0"/>
          <a:lstStyle/>
          <a:p>
            <a:pPr algn="ctr" rtl="0"/>
            <a:r>
              <a:rPr lang="sk-SK" dirty="0"/>
              <a:t>Diplomová práca</a:t>
            </a:r>
          </a:p>
          <a:p>
            <a:pPr algn="ctr" rtl="0"/>
            <a:r>
              <a:rPr lang="sk-SK" dirty="0"/>
              <a:t>FEI STU – Robotika a kybernetika</a:t>
            </a: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C1F2F4F5-D3D2-4E5A-994A-6FE063DD37A6}"/>
              </a:ext>
            </a:extLst>
          </p:cNvPr>
          <p:cNvSpPr txBox="1"/>
          <p:nvPr/>
        </p:nvSpPr>
        <p:spPr>
          <a:xfrm>
            <a:off x="359432" y="6090229"/>
            <a:ext cx="3240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Autor : </a:t>
            </a:r>
            <a:r>
              <a:rPr lang="en-US" sz="2400" dirty="0" err="1"/>
              <a:t>Bc</a:t>
            </a:r>
            <a:r>
              <a:rPr lang="en-US" sz="2400" dirty="0"/>
              <a:t>. M</a:t>
            </a:r>
            <a:r>
              <a:rPr lang="sk-SK" sz="2400" dirty="0"/>
              <a:t>ária Černá</a:t>
            </a:r>
          </a:p>
        </p:txBody>
      </p:sp>
      <p:sp>
        <p:nvSpPr>
          <p:cNvPr id="7" name="BlokTextu 6">
            <a:extLst>
              <a:ext uri="{FF2B5EF4-FFF2-40B4-BE49-F238E27FC236}">
                <a16:creationId xmlns:a16="http://schemas.microsoft.com/office/drawing/2014/main" id="{17053A8D-1B25-4936-9BDD-A5FC91194C7D}"/>
              </a:ext>
            </a:extLst>
          </p:cNvPr>
          <p:cNvSpPr txBox="1"/>
          <p:nvPr/>
        </p:nvSpPr>
        <p:spPr>
          <a:xfrm>
            <a:off x="5806380" y="5749805"/>
            <a:ext cx="66688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sz="2400" dirty="0"/>
              <a:t>Vedúci práce:  doc. Ing. František </a:t>
            </a:r>
            <a:r>
              <a:rPr lang="sk-SK" sz="2400" dirty="0" err="1"/>
              <a:t>Duchoň</a:t>
            </a:r>
            <a:r>
              <a:rPr lang="sk-SK" sz="2400" dirty="0"/>
              <a:t>, PhD.</a:t>
            </a:r>
          </a:p>
          <a:p>
            <a:r>
              <a:rPr lang="sk-SK" sz="2400" dirty="0"/>
              <a:t>Konzultant : Ing. Alojz </a:t>
            </a:r>
            <a:r>
              <a:rPr lang="sk-SK" sz="2400" dirty="0" err="1"/>
              <a:t>Gomola</a:t>
            </a:r>
            <a:endParaRPr lang="sk-SK" sz="2400" dirty="0"/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64D93AF-6EB5-497D-AE30-6959749C3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7908" y="381000"/>
            <a:ext cx="9108506" cy="887760"/>
          </a:xfrm>
        </p:spPr>
        <p:txBody>
          <a:bodyPr/>
          <a:lstStyle/>
          <a:p>
            <a:pPr algn="ctr"/>
            <a:r>
              <a:rPr lang="sk-SK" dirty="0"/>
              <a:t>Rozpoznávanie objektov/prekážok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10D44DE2-98A6-470A-B75A-63EFA1CF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10</a:t>
            </a:fld>
            <a:endParaRPr lang="sk-SK" noProof="0" dirty="0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68F7D224-D812-46E1-B02A-FBF5E5C3F9A4}"/>
              </a:ext>
            </a:extLst>
          </p:cNvPr>
          <p:cNvSpPr txBox="1"/>
          <p:nvPr/>
        </p:nvSpPr>
        <p:spPr>
          <a:xfrm>
            <a:off x="7462564" y="1844824"/>
            <a:ext cx="36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sk-SK" dirty="0"/>
              <a:t>Rozpoznávanie podľa klasifikácie: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dirty="0"/>
              <a:t>Vegetácia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dirty="0"/>
              <a:t>Vodstvo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dirty="0"/>
              <a:t>Budovy</a:t>
            </a:r>
          </a:p>
          <a:p>
            <a:r>
              <a:rPr lang="en-GB" dirty="0"/>
              <a:t>- </a:t>
            </a:r>
            <a:r>
              <a:rPr lang="sk-SK" dirty="0"/>
              <a:t>Klasifikácia na základe programu LAStools</a:t>
            </a:r>
            <a:r>
              <a:rPr lang="en-GB" dirty="0"/>
              <a:t>.</a:t>
            </a:r>
            <a:endParaRPr lang="sk-SK" dirty="0"/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A309A3AD-08F5-4EFA-A74D-83400583CED6}"/>
              </a:ext>
            </a:extLst>
          </p:cNvPr>
          <p:cNvPicPr/>
          <p:nvPr/>
        </p:nvPicPr>
        <p:blipFill rotWithShape="1">
          <a:blip r:embed="rId2"/>
          <a:srcRect l="210" t="680" r="3748" b="5498"/>
          <a:stretch/>
        </p:blipFill>
        <p:spPr bwMode="auto">
          <a:xfrm>
            <a:off x="1750069" y="1844824"/>
            <a:ext cx="5185147" cy="37444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9980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01D669A-00C3-43FB-8F00-6F71B34C4E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9996" y="381000"/>
            <a:ext cx="7128792" cy="815752"/>
          </a:xfrm>
        </p:spPr>
        <p:txBody>
          <a:bodyPr/>
          <a:lstStyle/>
          <a:p>
            <a:pPr algn="ctr"/>
            <a:r>
              <a:rPr lang="sk-SK" dirty="0"/>
              <a:t>Rozpoznávanie prekážok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D022229C-6064-4DD7-BD4F-652D44D45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11</a:t>
            </a:fld>
            <a:endParaRPr lang="sk-SK" noProof="0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4F0C0351-A635-49E2-9B63-6FEE23EB67B0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1" t="5769" r="1111" b="1923"/>
          <a:stretch/>
        </p:blipFill>
        <p:spPr>
          <a:xfrm>
            <a:off x="2277988" y="1628800"/>
            <a:ext cx="7200800" cy="4104456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90AE3C01-396A-4BC1-A6FD-066E7BEFEE3E}"/>
              </a:ext>
            </a:extLst>
          </p:cNvPr>
          <p:cNvSpPr txBox="1"/>
          <p:nvPr/>
        </p:nvSpPr>
        <p:spPr>
          <a:xfrm>
            <a:off x="2349996" y="5980638"/>
            <a:ext cx="7128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Klasifikácia vegetácie a terénu</a:t>
            </a:r>
          </a:p>
        </p:txBody>
      </p:sp>
    </p:spTree>
    <p:extLst>
      <p:ext uri="{BB962C8B-B14F-4D97-AF65-F5344CB8AC3E}">
        <p14:creationId xmlns:p14="http://schemas.microsoft.com/office/powerpoint/2010/main" val="564915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7F1403E-CA7D-471F-9E1B-5C1CF9932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12</a:t>
            </a:fld>
            <a:endParaRPr lang="sk-SK" noProof="0" dirty="0"/>
          </a:p>
        </p:txBody>
      </p:sp>
      <p:sp>
        <p:nvSpPr>
          <p:cNvPr id="8" name="Nadpis 1">
            <a:extLst>
              <a:ext uri="{FF2B5EF4-FFF2-40B4-BE49-F238E27FC236}">
                <a16:creationId xmlns:a16="http://schemas.microsoft.com/office/drawing/2014/main" id="{98027CE7-416A-41DB-8385-5070BBBC13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940" y="381000"/>
            <a:ext cx="7236806" cy="815752"/>
          </a:xfrm>
        </p:spPr>
        <p:txBody>
          <a:bodyPr/>
          <a:lstStyle/>
          <a:p>
            <a:pPr algn="ctr"/>
            <a:r>
              <a:rPr lang="sk-SK" dirty="0"/>
              <a:t>Rozpoznávanie prekážok</a:t>
            </a:r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DFF56B61-427F-4361-A741-DE071FBBA66F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057" t="10505" r="12325" b="23309"/>
          <a:stretch/>
        </p:blipFill>
        <p:spPr bwMode="auto">
          <a:xfrm>
            <a:off x="753108" y="1268760"/>
            <a:ext cx="5125280" cy="4212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EBB5213C-398C-4464-BC74-3980FE0A22EA}"/>
              </a:ext>
            </a:extLst>
          </p:cNvPr>
          <p:cNvSpPr txBox="1"/>
          <p:nvPr/>
        </p:nvSpPr>
        <p:spPr>
          <a:xfrm>
            <a:off x="753108" y="5513781"/>
            <a:ext cx="51252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Klasifikácia vodstva - jazero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3CC6E8B3-A2E1-4B09-85B1-D89D87544475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47" t="10384" r="19456" b="3943"/>
          <a:stretch/>
        </p:blipFill>
        <p:spPr bwMode="auto">
          <a:xfrm>
            <a:off x="6299876" y="1268760"/>
            <a:ext cx="4763088" cy="421291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FCB97ECF-1000-4D89-A490-901F8B66D870}"/>
              </a:ext>
            </a:extLst>
          </p:cNvPr>
          <p:cNvSpPr txBox="1"/>
          <p:nvPr/>
        </p:nvSpPr>
        <p:spPr>
          <a:xfrm>
            <a:off x="6310438" y="5481671"/>
            <a:ext cx="4752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Klasifikácia vodstva - rieka</a:t>
            </a:r>
          </a:p>
        </p:txBody>
      </p:sp>
    </p:spTree>
    <p:extLst>
      <p:ext uri="{BB962C8B-B14F-4D97-AF65-F5344CB8AC3E}">
        <p14:creationId xmlns:p14="http://schemas.microsoft.com/office/powerpoint/2010/main" val="2193297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818621D4-ECCD-4DA9-AC92-059690D18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13</a:t>
            </a:fld>
            <a:endParaRPr lang="sk-SK" noProof="0" dirty="0"/>
          </a:p>
        </p:txBody>
      </p:sp>
      <p:sp>
        <p:nvSpPr>
          <p:cNvPr id="8" name="Nadpis 1">
            <a:extLst>
              <a:ext uri="{FF2B5EF4-FFF2-40B4-BE49-F238E27FC236}">
                <a16:creationId xmlns:a16="http://schemas.microsoft.com/office/drawing/2014/main" id="{BEF68E54-2B3D-4672-A302-AEEDFFBE4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860" y="573931"/>
            <a:ext cx="9793088" cy="803013"/>
          </a:xfrm>
        </p:spPr>
        <p:txBody>
          <a:bodyPr/>
          <a:lstStyle/>
          <a:p>
            <a:pPr algn="ctr"/>
            <a:r>
              <a:rPr lang="sk-SK" dirty="0"/>
              <a:t>Rozpoznávanie prekážok</a:t>
            </a:r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80C56D92-A1AC-44F8-BB3F-F2597EC29092}"/>
              </a:ext>
            </a:extLst>
          </p:cNvPr>
          <p:cNvPicPr/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50" t="13779" r="10937" b="2125"/>
          <a:stretch/>
        </p:blipFill>
        <p:spPr bwMode="auto">
          <a:xfrm>
            <a:off x="1125860" y="1710663"/>
            <a:ext cx="5198070" cy="40254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4B66331E-29B1-45A1-B1D9-52A2CD43A9A0}"/>
              </a:ext>
            </a:extLst>
          </p:cNvPr>
          <p:cNvSpPr txBox="1"/>
          <p:nvPr/>
        </p:nvSpPr>
        <p:spPr>
          <a:xfrm>
            <a:off x="1125860" y="5711615"/>
            <a:ext cx="5198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Klasifikácia budov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AD8EB90-4EF9-4B81-A8B4-42365BB0965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1" t="6936" b="4727"/>
          <a:stretch/>
        </p:blipFill>
        <p:spPr>
          <a:xfrm>
            <a:off x="6766204" y="1686135"/>
            <a:ext cx="4117949" cy="4025480"/>
          </a:xfrm>
          <a:prstGeom prst="rect">
            <a:avLst/>
          </a:prstGeom>
        </p:spPr>
      </p:pic>
      <p:sp>
        <p:nvSpPr>
          <p:cNvPr id="6" name="BlokTextu 5">
            <a:extLst>
              <a:ext uri="{FF2B5EF4-FFF2-40B4-BE49-F238E27FC236}">
                <a16:creationId xmlns:a16="http://schemas.microsoft.com/office/drawing/2014/main" id="{C3173A92-8CEB-4B2E-80D4-79D2DF942215}"/>
              </a:ext>
            </a:extLst>
          </p:cNvPr>
          <p:cNvSpPr txBox="1"/>
          <p:nvPr/>
        </p:nvSpPr>
        <p:spPr>
          <a:xfrm>
            <a:off x="6742486" y="5731588"/>
            <a:ext cx="4117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Klasifikácia budov – pohľad zhora</a:t>
            </a:r>
          </a:p>
        </p:txBody>
      </p:sp>
    </p:spTree>
    <p:extLst>
      <p:ext uri="{BB962C8B-B14F-4D97-AF65-F5344CB8AC3E}">
        <p14:creationId xmlns:p14="http://schemas.microsoft.com/office/powerpoint/2010/main" val="406602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C4AE0E9-F0B1-4F04-AE9B-6D27B7697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4" y="381000"/>
            <a:ext cx="8345478" cy="671736"/>
          </a:xfrm>
        </p:spPr>
        <p:txBody>
          <a:bodyPr/>
          <a:lstStyle/>
          <a:p>
            <a:pPr algn="ctr"/>
            <a:r>
              <a:rPr lang="sk-SK" dirty="0"/>
              <a:t>Separácia/filtrácia podľa klasifikácie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6353EE88-BA15-46E1-95B2-CC407D3CB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14</a:t>
            </a:fld>
            <a:endParaRPr lang="sk-SK" noProof="0" dirty="0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E6B07745-FD30-47C5-AB95-6F4ACF075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1231122"/>
            <a:ext cx="3976727" cy="2495645"/>
          </a:xfrm>
          <a:prstGeom prst="rect">
            <a:avLst/>
          </a:prstGeo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4AF74F08-CBCE-425C-B32E-FC41DC0798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35" y="1217774"/>
            <a:ext cx="3888233" cy="2508993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8CF75A9C-33F5-40DF-B1CC-B72887328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916" y="3905153"/>
            <a:ext cx="3976727" cy="2397360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8CD779A4-E01D-45AF-8488-5DDA6B30F0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7434" y="3905153"/>
            <a:ext cx="3888233" cy="239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92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8F4FB6E7-C809-464E-B479-C6B8CDEF0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88" y="381000"/>
            <a:ext cx="11377263" cy="743744"/>
          </a:xfrm>
        </p:spPr>
        <p:txBody>
          <a:bodyPr/>
          <a:lstStyle/>
          <a:p>
            <a:pPr algn="ctr"/>
            <a:r>
              <a:rPr lang="sk-SK" dirty="0"/>
              <a:t>Ochranná zóna z pohľadu UAV/UAS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0FD4443F-B103-4BA3-A631-E29A3E471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15</a:t>
            </a:fld>
            <a:endParaRPr lang="sk-SK" noProof="0" dirty="0"/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20CC8189-9C4D-4B6C-809F-AD22A9FBD3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865" t="14436" r="12801" b="-1057"/>
          <a:stretch/>
        </p:blipFill>
        <p:spPr>
          <a:xfrm>
            <a:off x="448540" y="2802028"/>
            <a:ext cx="3338432" cy="276284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73E832C2-0B35-4CF9-95AA-B433934FA2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1" t="4730" b="17842"/>
          <a:stretch/>
        </p:blipFill>
        <p:spPr>
          <a:xfrm>
            <a:off x="4027562" y="3501008"/>
            <a:ext cx="3533218" cy="2546548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45746748-B9A1-4A22-B77D-7E5909F9E9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284" t="6524" b="15910"/>
          <a:stretch/>
        </p:blipFill>
        <p:spPr>
          <a:xfrm>
            <a:off x="7801370" y="4077072"/>
            <a:ext cx="3824148" cy="2137896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11200247-413B-471C-AF85-A264B2C37DED}"/>
              </a:ext>
            </a:extLst>
          </p:cNvPr>
          <p:cNvSpPr txBox="1"/>
          <p:nvPr/>
        </p:nvSpPr>
        <p:spPr>
          <a:xfrm>
            <a:off x="1413892" y="1268760"/>
            <a:ext cx="601285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sk-SK" dirty="0"/>
              <a:t>Vytvorenie ochrannej zóny/ bezpečnostného obalu</a:t>
            </a:r>
          </a:p>
          <a:p>
            <a:pPr marL="285750" indent="-285750">
              <a:buFontTx/>
              <a:buChar char="-"/>
            </a:pPr>
            <a:r>
              <a:rPr lang="sk-SK" dirty="0"/>
              <a:t>Na základe rozpoznania prekážok, vieme určiť súradnice.</a:t>
            </a:r>
          </a:p>
          <a:p>
            <a:pPr marL="285750" indent="-285750">
              <a:buFontTx/>
              <a:buChar char="-"/>
            </a:pPr>
            <a:r>
              <a:rPr lang="sk-SK" dirty="0"/>
              <a:t>Zóna/obal na základe určitých parametrov</a:t>
            </a:r>
          </a:p>
          <a:p>
            <a:pPr marL="285750" indent="-285750">
              <a:buFontTx/>
              <a:buChar char="-"/>
            </a:pPr>
            <a:r>
              <a:rPr lang="sk-SK" dirty="0"/>
              <a:t>Docieli sa celková bezpečnosť </a:t>
            </a:r>
          </a:p>
        </p:txBody>
      </p:sp>
    </p:spTree>
    <p:extLst>
      <p:ext uri="{BB962C8B-B14F-4D97-AF65-F5344CB8AC3E}">
        <p14:creationId xmlns:p14="http://schemas.microsoft.com/office/powerpoint/2010/main" val="90129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0674F67-85C4-4E6E-95A7-8F7A4F63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16</a:t>
            </a:fld>
            <a:endParaRPr lang="sk-SK" noProof="0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5B85B7CB-FA13-4D4C-8DE9-13EDBA92B0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1" t="9086" r="50206" b="3692"/>
          <a:stretch/>
        </p:blipFill>
        <p:spPr>
          <a:xfrm>
            <a:off x="1341884" y="1700808"/>
            <a:ext cx="4966737" cy="3975059"/>
          </a:xfrm>
          <a:prstGeom prst="rect">
            <a:avLst/>
          </a:prstGeom>
        </p:spPr>
      </p:pic>
      <p:sp>
        <p:nvSpPr>
          <p:cNvPr id="9" name="Nadpis 1">
            <a:extLst>
              <a:ext uri="{FF2B5EF4-FFF2-40B4-BE49-F238E27FC236}">
                <a16:creationId xmlns:a16="http://schemas.microsoft.com/office/drawing/2014/main" id="{87BB7FA7-7512-4017-B3EF-E1B4FFC3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1884" y="381000"/>
            <a:ext cx="9937103" cy="743744"/>
          </a:xfrm>
        </p:spPr>
        <p:txBody>
          <a:bodyPr rtlCol="0"/>
          <a:lstStyle/>
          <a:p>
            <a:pPr algn="ctr" rtl="0"/>
            <a:r>
              <a:rPr lang="sk-SK" dirty="0"/>
              <a:t>Ochranná zóna</a:t>
            </a:r>
          </a:p>
        </p:txBody>
      </p:sp>
      <p:sp>
        <p:nvSpPr>
          <p:cNvPr id="10" name="BlokTextu 9">
            <a:extLst>
              <a:ext uri="{FF2B5EF4-FFF2-40B4-BE49-F238E27FC236}">
                <a16:creationId xmlns:a16="http://schemas.microsoft.com/office/drawing/2014/main" id="{1057F1CB-E305-41A2-A53B-C6CB63DE9EAE}"/>
              </a:ext>
            </a:extLst>
          </p:cNvPr>
          <p:cNvSpPr txBox="1"/>
          <p:nvPr/>
        </p:nvSpPr>
        <p:spPr>
          <a:xfrm>
            <a:off x="6454452" y="1700808"/>
            <a:ext cx="5091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Prečo vytvárame ochrannú zónu/bezpečnostný obal?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Od čoho závisí  parameter </a:t>
            </a:r>
            <a:r>
              <a:rPr lang="en-GB" dirty="0"/>
              <a:t> </a:t>
            </a:r>
            <a:r>
              <a:rPr lang="sk-SK" dirty="0" err="1"/>
              <a:t>wm</a:t>
            </a:r>
            <a:r>
              <a:rPr lang="sk-SK" dirty="0"/>
              <a:t>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Čo určuje  parameter </a:t>
            </a:r>
            <a:r>
              <a:rPr lang="sk-SK" dirty="0" err="1"/>
              <a:t>sm</a:t>
            </a:r>
            <a:r>
              <a:rPr lang="sk-SK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99423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1BF368E-E405-458F-B654-B36579408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/>
          <a:lstStyle/>
          <a:p>
            <a:pPr algn="ctr"/>
            <a:r>
              <a:rPr lang="sk-SK" dirty="0"/>
              <a:t>Guľový obal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37F4F0E7-5DB0-4436-A74B-BD2D4CAA3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17</a:t>
            </a:fld>
            <a:endParaRPr lang="sk-SK" noProof="0" dirty="0"/>
          </a:p>
        </p:txBody>
      </p:sp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E8D7190D-CFF6-4387-8E44-465726E0208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1512104"/>
            <a:ext cx="4944864" cy="4077135"/>
          </a:xfrm>
          <a:prstGeom prst="rect">
            <a:avLst/>
          </a:prstGeom>
        </p:spPr>
      </p:pic>
      <p:pic>
        <p:nvPicPr>
          <p:cNvPr id="9" name="Zástupný objekt pre obsah 8">
            <a:extLst>
              <a:ext uri="{FF2B5EF4-FFF2-40B4-BE49-F238E27FC236}">
                <a16:creationId xmlns:a16="http://schemas.microsoft.com/office/drawing/2014/main" id="{BF7AEB2F-3BB8-456C-84C4-4CA48DC2D1FF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360" y="1510770"/>
            <a:ext cx="4944864" cy="4077135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6BFC3BE2-14EE-4011-97FD-FDA8AAB4FE36}"/>
              </a:ext>
            </a:extLst>
          </p:cNvPr>
          <p:cNvSpPr txBox="1"/>
          <p:nvPr/>
        </p:nvSpPr>
        <p:spPr>
          <a:xfrm>
            <a:off x="693812" y="5607267"/>
            <a:ext cx="494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Guľový typ prekážky 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0C264A28-745A-43C4-95AF-BFEEA465C359}"/>
              </a:ext>
            </a:extLst>
          </p:cNvPr>
          <p:cNvSpPr txBox="1"/>
          <p:nvPr/>
        </p:nvSpPr>
        <p:spPr>
          <a:xfrm>
            <a:off x="6272360" y="5607267"/>
            <a:ext cx="4944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Implementácia guľového obalu</a:t>
            </a:r>
          </a:p>
        </p:txBody>
      </p:sp>
    </p:spTree>
    <p:extLst>
      <p:ext uri="{BB962C8B-B14F-4D97-AF65-F5344CB8AC3E}">
        <p14:creationId xmlns:p14="http://schemas.microsoft.com/office/powerpoint/2010/main" val="350131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25552DEB-AE6E-45B7-8090-2E17E7ECC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18</a:t>
            </a:fld>
            <a:endParaRPr lang="sk-SK" noProof="0" dirty="0"/>
          </a:p>
        </p:txBody>
      </p:sp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AF6124BE-8677-4455-BBD1-E6FC2C24095A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8" y="1475492"/>
            <a:ext cx="4656832" cy="4041740"/>
          </a:xfrm>
          <a:prstGeom prst="rect">
            <a:avLst/>
          </a:prstGeom>
        </p:spPr>
      </p:pic>
      <p:pic>
        <p:nvPicPr>
          <p:cNvPr id="9" name="Zástupný objekt pre obsah 8">
            <a:extLst>
              <a:ext uri="{FF2B5EF4-FFF2-40B4-BE49-F238E27FC236}">
                <a16:creationId xmlns:a16="http://schemas.microsoft.com/office/drawing/2014/main" id="{84C48EC1-6322-4F2C-B69A-BF9B16066BE6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107" y="1484784"/>
            <a:ext cx="4800849" cy="4032448"/>
          </a:xfrm>
          <a:prstGeom prst="rect">
            <a:avLst/>
          </a:prstGeom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F333C6AD-F3CB-4E98-B023-97EA1ECE806D}"/>
              </a:ext>
            </a:extLst>
          </p:cNvPr>
          <p:cNvSpPr txBox="1"/>
          <p:nvPr/>
        </p:nvSpPr>
        <p:spPr>
          <a:xfrm>
            <a:off x="1304297" y="483570"/>
            <a:ext cx="977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>
                <a:latin typeface="+mj-lt"/>
              </a:rPr>
              <a:t>Čiarový obal</a:t>
            </a:r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4F195AF6-3B12-4495-9E37-5A9FD989057F}"/>
              </a:ext>
            </a:extLst>
          </p:cNvPr>
          <p:cNvSpPr txBox="1"/>
          <p:nvPr/>
        </p:nvSpPr>
        <p:spPr>
          <a:xfrm>
            <a:off x="1162145" y="5580667"/>
            <a:ext cx="4656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Čiarový typ prekážky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DEC598B2-683D-4831-A893-451FCD9AC9C7}"/>
              </a:ext>
            </a:extLst>
          </p:cNvPr>
          <p:cNvSpPr txBox="1"/>
          <p:nvPr/>
        </p:nvSpPr>
        <p:spPr>
          <a:xfrm>
            <a:off x="6168639" y="5635105"/>
            <a:ext cx="4800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Implementácia čiarového obalu</a:t>
            </a:r>
          </a:p>
        </p:txBody>
      </p:sp>
    </p:spTree>
    <p:extLst>
      <p:ext uri="{BB962C8B-B14F-4D97-AF65-F5344CB8AC3E}">
        <p14:creationId xmlns:p14="http://schemas.microsoft.com/office/powerpoint/2010/main" val="42140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887DCEB-5AC1-4B36-B58F-72F74CA04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836" y="381000"/>
            <a:ext cx="10254867" cy="815752"/>
          </a:xfrm>
        </p:spPr>
        <p:txBody>
          <a:bodyPr/>
          <a:lstStyle/>
          <a:p>
            <a:pPr algn="ctr"/>
            <a:r>
              <a:rPr lang="sk-SK" dirty="0"/>
              <a:t>Plošný obal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8F8EE4E6-40A6-4023-A726-8AF478CAA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19</a:t>
            </a:fld>
            <a:endParaRPr lang="sk-SK" noProof="0" dirty="0"/>
          </a:p>
        </p:txBody>
      </p:sp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03422B19-0DF4-40D5-8F08-4779352004ED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440378"/>
            <a:ext cx="4966578" cy="4148862"/>
          </a:xfrm>
          <a:prstGeom prst="rect">
            <a:avLst/>
          </a:prstGeom>
        </p:spPr>
      </p:pic>
      <p:pic>
        <p:nvPicPr>
          <p:cNvPr id="9" name="Zástupný objekt pre obsah 8">
            <a:extLst>
              <a:ext uri="{FF2B5EF4-FFF2-40B4-BE49-F238E27FC236}">
                <a16:creationId xmlns:a16="http://schemas.microsoft.com/office/drawing/2014/main" id="{E5C6D2A7-FC13-4C6F-8332-88F0AC074A38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8126" y="1440378"/>
            <a:ext cx="4966578" cy="4138682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A0AA2B3B-EDDF-4FFF-A549-6643E052CE9C}"/>
              </a:ext>
            </a:extLst>
          </p:cNvPr>
          <p:cNvSpPr txBox="1"/>
          <p:nvPr/>
        </p:nvSpPr>
        <p:spPr>
          <a:xfrm>
            <a:off x="909836" y="5648200"/>
            <a:ext cx="496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Plošný typ prekážky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5BC59806-7C11-427F-BE38-533AC17AB43B}"/>
              </a:ext>
            </a:extLst>
          </p:cNvPr>
          <p:cNvSpPr txBox="1"/>
          <p:nvPr/>
        </p:nvSpPr>
        <p:spPr>
          <a:xfrm>
            <a:off x="6198126" y="5648200"/>
            <a:ext cx="4966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Implementácia plošného obalu</a:t>
            </a:r>
          </a:p>
        </p:txBody>
      </p:sp>
    </p:spTree>
    <p:extLst>
      <p:ext uri="{BB962C8B-B14F-4D97-AF65-F5344CB8AC3E}">
        <p14:creationId xmlns:p14="http://schemas.microsoft.com/office/powerpoint/2010/main" val="3078561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715FE8-E2BC-4BA5-94DA-56259F490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Zadanie diplomovej práce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4135A3AB-F4A6-41F1-BDC3-7ECBF7A2D6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sk-SK" dirty="0"/>
              <a:t>Úlohy:</a:t>
            </a:r>
          </a:p>
          <a:p>
            <a:r>
              <a:rPr lang="sk-SK" dirty="0"/>
              <a:t>1. Analyzujte problematiku spracovania geografických údajov získaných pomocou </a:t>
            </a:r>
            <a:r>
              <a:rPr lang="sk-SK" dirty="0" err="1"/>
              <a:t>LiDARu</a:t>
            </a:r>
            <a:r>
              <a:rPr lang="sk-SK" dirty="0"/>
              <a:t>.</a:t>
            </a:r>
          </a:p>
          <a:p>
            <a:pPr>
              <a:lnSpc>
                <a:spcPct val="120000"/>
              </a:lnSpc>
            </a:pPr>
            <a:r>
              <a:rPr lang="sk-SK" dirty="0"/>
              <a:t>2. Analyzujte procesy a postupy rozpoznávania kritických prekážok v otvorenom priestore (budovy, vodné toky, lesné porasty, drôty slaboprúdového a silnoprúdového vedenia).</a:t>
            </a:r>
          </a:p>
          <a:p>
            <a:r>
              <a:rPr lang="sk-SK" dirty="0"/>
              <a:t>3. Na vhodne zvolenom území aplikujte zvolené algoritmy rozpoznávania objektov.</a:t>
            </a:r>
          </a:p>
          <a:p>
            <a:r>
              <a:rPr lang="sk-SK" dirty="0"/>
              <a:t>4. Pre identifikované objekty navrhnite algoritmus identifikácie a klasifikácie bezpečnostných zón.</a:t>
            </a:r>
          </a:p>
          <a:p>
            <a:pPr>
              <a:lnSpc>
                <a:spcPct val="120000"/>
              </a:lnSpc>
            </a:pPr>
            <a:r>
              <a:rPr lang="sk-SK" dirty="0"/>
              <a:t>5. Implementujte algoritmus rozširujúci existujúci mapový formát o zoznam objektov a bezpečnostných zón.</a:t>
            </a:r>
          </a:p>
          <a:p>
            <a:r>
              <a:rPr lang="sk-SK" dirty="0"/>
              <a:t>6. Finálnu verziu mapy objektov teoreticky zapracujte do existujúceho rámca pre navigáciu UAV.</a:t>
            </a:r>
          </a:p>
          <a:p>
            <a:r>
              <a:rPr lang="sk-SK" dirty="0"/>
              <a:t>7. Vypracujte dokumentáciu k dosiahnutým výsledkom.</a:t>
            </a:r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30AD6C05-DB0B-42CA-9BEC-A05B71CEF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2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37926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CB4ED5-22C5-46CF-B7B4-F33DAEB0CC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24" y="674721"/>
            <a:ext cx="9071993" cy="720080"/>
          </a:xfrm>
        </p:spPr>
        <p:txBody>
          <a:bodyPr>
            <a:normAutofit fontScale="90000"/>
          </a:bodyPr>
          <a:lstStyle/>
          <a:p>
            <a:pPr algn="ctr"/>
            <a:r>
              <a:rPr lang="sk-SK" b="1" dirty="0"/>
              <a:t>Kvádrový obal</a:t>
            </a:r>
            <a:br>
              <a:rPr lang="sk-SK" b="1" dirty="0"/>
            </a:br>
            <a:endParaRPr lang="sk-SK" dirty="0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FB9C8F23-1DA4-43A9-82D4-D63EDC96D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20</a:t>
            </a:fld>
            <a:endParaRPr lang="sk-SK" noProof="0" dirty="0"/>
          </a:p>
        </p:txBody>
      </p:sp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1BFDD9E8-708E-4A5E-AF10-690377C272A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836" y="1268760"/>
            <a:ext cx="4873872" cy="4176464"/>
          </a:xfrm>
          <a:prstGeom prst="rect">
            <a:avLst/>
          </a:prstGeom>
        </p:spPr>
      </p:pic>
      <p:pic>
        <p:nvPicPr>
          <p:cNvPr id="9" name="Zástupný objekt pre obsah 8">
            <a:extLst>
              <a:ext uri="{FF2B5EF4-FFF2-40B4-BE49-F238E27FC236}">
                <a16:creationId xmlns:a16="http://schemas.microsoft.com/office/drawing/2014/main" id="{F71C0941-7C33-4DB2-BEC7-D683DE7AED61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237" y="1281154"/>
            <a:ext cx="5000751" cy="4164069"/>
          </a:xfrm>
          <a:prstGeom prst="rect">
            <a:avLst/>
          </a:prstGeom>
        </p:spPr>
      </p:pic>
      <p:sp>
        <p:nvSpPr>
          <p:cNvPr id="3" name="BlokTextu 2">
            <a:extLst>
              <a:ext uri="{FF2B5EF4-FFF2-40B4-BE49-F238E27FC236}">
                <a16:creationId xmlns:a16="http://schemas.microsoft.com/office/drawing/2014/main" id="{45C135EF-92E3-4D3B-9DE0-CF178C8B14FF}"/>
              </a:ext>
            </a:extLst>
          </p:cNvPr>
          <p:cNvSpPr txBox="1"/>
          <p:nvPr/>
        </p:nvSpPr>
        <p:spPr>
          <a:xfrm>
            <a:off x="1387043" y="5589240"/>
            <a:ext cx="436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Kvádrový typ prekážky</a:t>
            </a:r>
          </a:p>
          <a:p>
            <a:pPr algn="ctr"/>
            <a:endParaRPr lang="sk-SK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393FF5AF-7103-4E6A-BA38-F2FC4C29BBAA}"/>
              </a:ext>
            </a:extLst>
          </p:cNvPr>
          <p:cNvSpPr txBox="1"/>
          <p:nvPr/>
        </p:nvSpPr>
        <p:spPr>
          <a:xfrm>
            <a:off x="6742484" y="5589240"/>
            <a:ext cx="4365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dirty="0"/>
              <a:t>Implementácia kvádrového obalu</a:t>
            </a:r>
          </a:p>
        </p:txBody>
      </p:sp>
    </p:spTree>
    <p:extLst>
      <p:ext uri="{BB962C8B-B14F-4D97-AF65-F5344CB8AC3E}">
        <p14:creationId xmlns:p14="http://schemas.microsoft.com/office/powerpoint/2010/main" val="288525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6158A86F-1097-4E73-997C-5A6588AD6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1924" y="116632"/>
            <a:ext cx="9144001" cy="864096"/>
          </a:xfrm>
        </p:spPr>
        <p:txBody>
          <a:bodyPr/>
          <a:lstStyle/>
          <a:p>
            <a:r>
              <a:rPr lang="sk-SK" dirty="0"/>
              <a:t>Zhodnotenie bezpečnostných obalov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E5D15F61-9AEB-4743-BDDF-73AAE845E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21</a:t>
            </a:fld>
            <a:endParaRPr lang="sk-SK" noProof="0" dirty="0"/>
          </a:p>
        </p:txBody>
      </p:sp>
      <p:graphicFrame>
        <p:nvGraphicFramePr>
          <p:cNvPr id="8" name="Tabuľka 7">
            <a:extLst>
              <a:ext uri="{FF2B5EF4-FFF2-40B4-BE49-F238E27FC236}">
                <a16:creationId xmlns:a16="http://schemas.microsoft.com/office/drawing/2014/main" id="{40672AB6-6ED7-41F0-9E78-B5A762BF28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7817836"/>
              </p:ext>
            </p:extLst>
          </p:nvPr>
        </p:nvGraphicFramePr>
        <p:xfrm>
          <a:off x="2205980" y="1180168"/>
          <a:ext cx="6768752" cy="505413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100991">
                  <a:extLst>
                    <a:ext uri="{9D8B030D-6E8A-4147-A177-3AD203B41FA5}">
                      <a16:colId xmlns:a16="http://schemas.microsoft.com/office/drawing/2014/main" val="3459126362"/>
                    </a:ext>
                  </a:extLst>
                </a:gridCol>
                <a:gridCol w="3667761">
                  <a:extLst>
                    <a:ext uri="{9D8B030D-6E8A-4147-A177-3AD203B41FA5}">
                      <a16:colId xmlns:a16="http://schemas.microsoft.com/office/drawing/2014/main" val="2949793081"/>
                    </a:ext>
                  </a:extLst>
                </a:gridCol>
              </a:tblGrid>
              <a:tr h="337477">
                <a:tc>
                  <a:txBody>
                    <a:bodyPr/>
                    <a:lstStyle/>
                    <a:p>
                      <a:pPr indent="28829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Typ obalu</a:t>
                      </a:r>
                      <a:r>
                        <a:rPr lang="en-GB" sz="1600">
                          <a:effectLst/>
                        </a:rPr>
                        <a:t> 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tc>
                  <a:txBody>
                    <a:bodyPr/>
                    <a:lstStyle/>
                    <a:p>
                      <a:pPr indent="28829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Kategória prekážky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extLst>
                  <a:ext uri="{0D108BD9-81ED-4DB2-BD59-A6C34878D82A}">
                    <a16:rowId xmlns:a16="http://schemas.microsoft.com/office/drawing/2014/main" val="3055711117"/>
                  </a:ext>
                </a:extLst>
              </a:tr>
              <a:tr h="715369">
                <a:tc>
                  <a:txBody>
                    <a:bodyPr/>
                    <a:lstStyle/>
                    <a:p>
                      <a:pPr indent="28829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Guľový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Stromy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Zdroje pitnej vody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extLst>
                  <a:ext uri="{0D108BD9-81ED-4DB2-BD59-A6C34878D82A}">
                    <a16:rowId xmlns:a16="http://schemas.microsoft.com/office/drawing/2014/main" val="1493495193"/>
                  </a:ext>
                </a:extLst>
              </a:tr>
              <a:tr h="1093260">
                <a:tc>
                  <a:txBody>
                    <a:bodyPr/>
                    <a:lstStyle/>
                    <a:p>
                      <a:pPr indent="28829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Čiarový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Elektrické vedenie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Ceste infraštruktúry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Železnice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extLst>
                  <a:ext uri="{0D108BD9-81ED-4DB2-BD59-A6C34878D82A}">
                    <a16:rowId xmlns:a16="http://schemas.microsoft.com/office/drawing/2014/main" val="321791825"/>
                  </a:ext>
                </a:extLst>
              </a:tr>
              <a:tr h="1436874">
                <a:tc>
                  <a:txBody>
                    <a:bodyPr/>
                    <a:lstStyle/>
                    <a:p>
                      <a:pPr indent="28829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Plošný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tc>
                  <a:txBody>
                    <a:bodyPr/>
                    <a:lstStyle/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Billboard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Vodné plochy (priehrady, nádrže)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Chránená krajinná oblasť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Letiska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extLst>
                  <a:ext uri="{0D108BD9-81ED-4DB2-BD59-A6C34878D82A}">
                    <a16:rowId xmlns:a16="http://schemas.microsoft.com/office/drawing/2014/main" val="2552435328"/>
                  </a:ext>
                </a:extLst>
              </a:tr>
              <a:tr h="1471150">
                <a:tc>
                  <a:txBody>
                    <a:bodyPr/>
                    <a:lstStyle/>
                    <a:p>
                      <a:pPr indent="28829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Kvádrový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tc>
                  <a:txBody>
                    <a:bodyPr/>
                    <a:lstStyle/>
                    <a:p>
                      <a:pPr indent="28829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Budovy rôznych typov: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Priemyselná budova 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Administratívna</a:t>
                      </a:r>
                    </a:p>
                    <a:p>
                      <a:pPr marL="342900" lvl="0" indent="-342900" algn="just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Symbol" panose="05050102010706020507" pitchFamily="18" charset="2"/>
                        <a:buChar char=""/>
                        <a:tabLst>
                          <a:tab pos="288290" algn="l"/>
                        </a:tabLst>
                      </a:pPr>
                      <a:r>
                        <a:rPr lang="sk-SK" sz="1600" dirty="0">
                          <a:effectLst/>
                        </a:rPr>
                        <a:t>Budova obchodu a služieb</a:t>
                      </a:r>
                      <a:endParaRPr lang="sk-SK" sz="1600" dirty="0"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6797" marR="66797" marT="0" marB="0"/>
                </a:tc>
                <a:extLst>
                  <a:ext uri="{0D108BD9-81ED-4DB2-BD59-A6C34878D82A}">
                    <a16:rowId xmlns:a16="http://schemas.microsoft.com/office/drawing/2014/main" val="2966888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48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E842A1EC-E87A-4498-BAE3-A9203000B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sk-SK" dirty="0"/>
              <a:t>Vykonaná misia zohľadňujúca bezpečnostné obaly</a:t>
            </a:r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059AF79A-D905-48DA-9084-BF217EC51061}"/>
              </a:ext>
            </a:extLst>
          </p:cNvPr>
          <p:cNvPicPr/>
          <p:nvPr/>
        </p:nvPicPr>
        <p:blipFill rotWithShape="1">
          <a:blip r:embed="rId2"/>
          <a:srcRect l="1892" t="4800" r="4183"/>
          <a:stretch/>
        </p:blipFill>
        <p:spPr bwMode="auto">
          <a:xfrm>
            <a:off x="2499320" y="1906724"/>
            <a:ext cx="7190183" cy="433995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3A540B9-DF01-4EE3-9405-623ED5F1B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22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40733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BCEA7A06-F347-4957-A5F4-F03931A9D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23</a:t>
            </a:fld>
            <a:endParaRPr lang="sk-SK" noProof="0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3689954F-9778-4E82-A0B1-B63D1B1DEF96}"/>
              </a:ext>
            </a:extLst>
          </p:cNvPr>
          <p:cNvSpPr txBox="1"/>
          <p:nvPr/>
        </p:nvSpPr>
        <p:spPr>
          <a:xfrm>
            <a:off x="1835764" y="1916832"/>
            <a:ext cx="93093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Extrakcia kompaktnej reprezentácia statických prekážok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Bezpečnostný obal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Zabezpečenie ochrany, súkromia a legislatívy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Výsledky použiteľné v praktickej aplikácii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Predpoklad k vykonanie bezpečnostnej misie pre UAV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Možnosť využitia reálnych dát pre komplexne využitie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Potenciál  automatizácie pre  komplexne vytváranie obalov </a:t>
            </a:r>
          </a:p>
          <a:p>
            <a:endParaRPr lang="sk-SK" dirty="0"/>
          </a:p>
          <a:p>
            <a:endParaRPr lang="sk-SK" dirty="0"/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FD7978B8-1C9C-49C0-922F-217E534F46C7}"/>
              </a:ext>
            </a:extLst>
          </p:cNvPr>
          <p:cNvSpPr txBox="1"/>
          <p:nvPr/>
        </p:nvSpPr>
        <p:spPr>
          <a:xfrm>
            <a:off x="1835764" y="980728"/>
            <a:ext cx="9011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/>
              <a:t>Zhrnutie</a:t>
            </a:r>
          </a:p>
        </p:txBody>
      </p:sp>
    </p:spTree>
    <p:extLst>
      <p:ext uri="{BB962C8B-B14F-4D97-AF65-F5344CB8AC3E}">
        <p14:creationId xmlns:p14="http://schemas.microsoft.com/office/powerpoint/2010/main" val="2500662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1CAE67D1-A29F-4754-8A08-7225A81EB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2368" y="3115072"/>
            <a:ext cx="9144001" cy="627856"/>
          </a:xfrm>
        </p:spPr>
        <p:txBody>
          <a:bodyPr/>
          <a:lstStyle/>
          <a:p>
            <a:pPr algn="ctr"/>
            <a:r>
              <a:rPr lang="sk-SK" dirty="0"/>
              <a:t>Ďakujem za pozornosť</a:t>
            </a: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D75E9D89-892B-47EB-9958-71279E94F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24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092683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F6BC0413-ADC3-44D6-AA5E-066203EF3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25</a:t>
            </a:fld>
            <a:endParaRPr lang="sk-SK" noProof="0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3926ED35-69EF-4125-AAD0-C44D3AD4578D}"/>
              </a:ext>
            </a:extLst>
          </p:cNvPr>
          <p:cNvSpPr txBox="1"/>
          <p:nvPr/>
        </p:nvSpPr>
        <p:spPr>
          <a:xfrm>
            <a:off x="1207392" y="457200"/>
            <a:ext cx="944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/>
              <a:t>Otázky oponenta práce</a:t>
            </a: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61F3D6B5-E7D5-45BC-9380-C63133EDCADE}"/>
              </a:ext>
            </a:extLst>
          </p:cNvPr>
          <p:cNvSpPr txBox="1"/>
          <p:nvPr/>
        </p:nvSpPr>
        <p:spPr>
          <a:xfrm>
            <a:off x="1053852" y="1268760"/>
            <a:ext cx="9612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pl-PL" b="1" i="1" dirty="0"/>
              <a:t>Vysvetlite čo zobrazuje obrázok 6.4.</a:t>
            </a:r>
            <a:r>
              <a:rPr lang="en-GB" b="1" i="1" dirty="0"/>
              <a:t> </a:t>
            </a:r>
            <a:r>
              <a:rPr lang="sk-SK" b="1" i="1" dirty="0"/>
              <a:t>Metóda nafukovania v Matlab programe</a:t>
            </a:r>
          </a:p>
          <a:p>
            <a:pPr marL="342900" indent="-342900">
              <a:buAutoNum type="arabicPeriod"/>
            </a:pPr>
            <a:endParaRPr lang="sk-SK" dirty="0"/>
          </a:p>
          <a:p>
            <a:r>
              <a:rPr lang="sk-SK" dirty="0" err="1"/>
              <a:t>Object</a:t>
            </a:r>
            <a:r>
              <a:rPr lang="sk-SK" dirty="0"/>
              <a:t> </a:t>
            </a:r>
            <a:r>
              <a:rPr lang="sk-SK" dirty="0" err="1"/>
              <a:t>bloating</a:t>
            </a:r>
            <a:r>
              <a:rPr lang="sk-SK" dirty="0"/>
              <a:t> – metóda  „nafukovania“ sa opiera o najjednoduchšie  riešenie vytvárania obalov a to priamo „nafukovaním“ bodu o  </a:t>
            </a:r>
            <a:r>
              <a:rPr lang="sk-SK" dirty="0" err="1"/>
              <a:t>wm</a:t>
            </a:r>
            <a:r>
              <a:rPr lang="sk-SK" dirty="0"/>
              <a:t>. Chceli sme poukázať na výhodu tejto metódy a to v tom, že nepotrebujeme poznať tvar objektu a žiadne parametre. </a:t>
            </a:r>
          </a:p>
          <a:p>
            <a:r>
              <a:rPr lang="sk-SK" dirty="0"/>
              <a:t>Nevýhodou je že je veľmi robustná, pretože sa operácia vykonáva nad každým bodom objektu.</a:t>
            </a:r>
          </a:p>
          <a:p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C7B3F4CB-DF80-4F9D-B316-705D2A192790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t="51966"/>
          <a:stretch/>
        </p:blipFill>
        <p:spPr>
          <a:xfrm>
            <a:off x="5158308" y="3419654"/>
            <a:ext cx="3672674" cy="2935486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8CD4A420-1B2C-416B-8B15-A8389E849D24}"/>
              </a:ext>
            </a:extLst>
          </p:cNvPr>
          <p:cNvPicPr/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0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rcRect l="1127" r="-1127" b="50136"/>
          <a:stretch/>
        </p:blipFill>
        <p:spPr>
          <a:xfrm>
            <a:off x="1341884" y="3465314"/>
            <a:ext cx="3312634" cy="293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722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AA66625C-353E-4ED4-B989-E0DCA603C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26</a:t>
            </a:fld>
            <a:endParaRPr lang="sk-SK" noProof="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606FAE9F-E59F-4583-B40B-0AE338BF05B5}"/>
              </a:ext>
            </a:extLst>
          </p:cNvPr>
          <p:cNvSpPr txBox="1"/>
          <p:nvPr/>
        </p:nvSpPr>
        <p:spPr>
          <a:xfrm>
            <a:off x="1269876" y="1052736"/>
            <a:ext cx="944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/>
              <a:t>Otázky oponenta práce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06539037-7965-4241-8F79-889D19365861}"/>
              </a:ext>
            </a:extLst>
          </p:cNvPr>
          <p:cNvSpPr txBox="1"/>
          <p:nvPr/>
        </p:nvSpPr>
        <p:spPr>
          <a:xfrm>
            <a:off x="1557908" y="1720840"/>
            <a:ext cx="856895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2. </a:t>
            </a:r>
            <a:r>
              <a:rPr lang="en-GB" b="1" i="1" dirty="0"/>
              <a:t>N</a:t>
            </a:r>
            <a:r>
              <a:rPr lang="sk-SK" b="1" i="1" dirty="0" err="1"/>
              <a:t>avrhnite</a:t>
            </a:r>
            <a:r>
              <a:rPr lang="sk-SK" b="1" i="1" dirty="0"/>
              <a:t> postup pre výpočet obalu </a:t>
            </a:r>
            <a:r>
              <a:rPr lang="sk-SK" b="1" i="1" dirty="0" err="1"/>
              <a:t>skenu</a:t>
            </a:r>
            <a:r>
              <a:rPr lang="sk-SK" b="1" i="1" dirty="0"/>
              <a:t> budovy, ktorá bola naskenovaná zo všetkých strán (okrem spodnej) s nerovnomerným rozložením dát. Vysvetlite.</a:t>
            </a:r>
          </a:p>
          <a:p>
            <a:endParaRPr lang="en-GB" b="1" i="1" dirty="0"/>
          </a:p>
          <a:p>
            <a:r>
              <a:rPr lang="en-GB" dirty="0" err="1"/>
              <a:t>Ke</a:t>
            </a:r>
            <a:r>
              <a:rPr lang="sk-SK" dirty="0" err="1"/>
              <a:t>ďže</a:t>
            </a:r>
            <a:r>
              <a:rPr lang="sk-SK" dirty="0"/>
              <a:t> LiDAR technológia uchováva informáciu o polohe každého bodu vieme zistiť jeho súradnice, čo by predstavovalo plochu v rovine. V tom prípade budova pozostáva z 5rovinných stien:</a:t>
            </a:r>
          </a:p>
          <a:p>
            <a:pPr marL="285750" indent="-285750">
              <a:buFontTx/>
              <a:buChar char="-"/>
            </a:pPr>
            <a:r>
              <a:rPr lang="sk-SK" dirty="0"/>
              <a:t>Ak predpokladáme, že objekt je symetricky, na základe týchto rovín  vieme určiť vzdialenosť medzi dvoma rovinami čo je vzdialenosť potrebná na doplnenie ohraničenia objektu. </a:t>
            </a:r>
          </a:p>
          <a:p>
            <a:pPr marL="285750" indent="-285750">
              <a:buFontTx/>
              <a:buChar char="-"/>
            </a:pPr>
            <a:r>
              <a:rPr lang="sk-SK" dirty="0"/>
              <a:t>Stena kolmá na všetky 4 steny nám dáva informáciu o výške budovy. </a:t>
            </a:r>
          </a:p>
          <a:p>
            <a:pPr marL="285750" indent="-285750">
              <a:buFontTx/>
              <a:buChar char="-"/>
            </a:pPr>
            <a:r>
              <a:rPr lang="sk-SK" dirty="0"/>
              <a:t>Výpočet ťažiska homogénneho  kvádra sa nachádza v priesečníku telesových uhlopriečok.</a:t>
            </a:r>
          </a:p>
          <a:p>
            <a:pPr marL="285750" indent="-285750">
              <a:buFontTx/>
              <a:buChar char="-"/>
            </a:pPr>
            <a:r>
              <a:rPr lang="sk-SK" dirty="0"/>
              <a:t>Na základe vypočítaného ťažiska a informácii o geometrickom tvare objektu je možné vypočítať bezpečnostný obal na základe </a:t>
            </a:r>
            <a:r>
              <a:rPr lang="sk-SK" dirty="0" err="1"/>
              <a:t>wm</a:t>
            </a:r>
            <a:r>
              <a:rPr lang="sk-SK" dirty="0"/>
              <a:t>.</a:t>
            </a:r>
          </a:p>
          <a:p>
            <a:pPr marL="285750" indent="-285750">
              <a:buFontTx/>
              <a:buChar char="-"/>
            </a:pPr>
            <a:r>
              <a:rPr lang="sk-SK" dirty="0" err="1"/>
              <a:t>Wm</a:t>
            </a:r>
            <a:r>
              <a:rPr lang="sk-SK" dirty="0"/>
              <a:t> sa určuje na základe  typu prekážky.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75492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353AC6FF-A4B9-4324-8A69-C3D8B327C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27</a:t>
            </a:fld>
            <a:endParaRPr lang="sk-SK" noProof="0" dirty="0"/>
          </a:p>
        </p:txBody>
      </p:sp>
      <p:sp>
        <p:nvSpPr>
          <p:cNvPr id="3" name="BlokTextu 2">
            <a:extLst>
              <a:ext uri="{FF2B5EF4-FFF2-40B4-BE49-F238E27FC236}">
                <a16:creationId xmlns:a16="http://schemas.microsoft.com/office/drawing/2014/main" id="{7FA24A3A-16AC-4B3F-85BE-0CDD9D754997}"/>
              </a:ext>
            </a:extLst>
          </p:cNvPr>
          <p:cNvSpPr txBox="1"/>
          <p:nvPr/>
        </p:nvSpPr>
        <p:spPr>
          <a:xfrm>
            <a:off x="1365227" y="1916832"/>
            <a:ext cx="925252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3. </a:t>
            </a:r>
            <a:r>
              <a:rPr lang="sk-SK" b="1" i="1" dirty="0"/>
              <a:t>Vysvetlite na príklade a vybranej metóde, ako by fungovala detekcia a klasifikácia objektu v mračne bodov. </a:t>
            </a:r>
          </a:p>
          <a:p>
            <a:r>
              <a:rPr lang="sk-SK" dirty="0"/>
              <a:t>Mapa prekážok by mala v budúcnosti slúžiť ako informačný zdroj pre navigáciu UAV. Mapa prekážok zohľadňuje implementované bezpečnostné obaly, ktoré by tvorili databázu prekážok. Detekcia by sa uskutočňovala na kooperácii senzorického vnemu a informácii z mapy prekážok. Tato skutočnosť dáva predpoklad k vykonaniu misie, ktorá zabezpečí bezpečnosť a dodŕžanie legislatívy.</a:t>
            </a:r>
          </a:p>
          <a:p>
            <a:r>
              <a:rPr lang="sk-SK" dirty="0"/>
              <a:t>Ak existujú bezpečnostné obaly, ktoré UAV vníma ako ochrannú zónu objektu, nepotrebujeme poznať klasifikáciu objektov, pretože UAV ich vníma ako prekážku.</a:t>
            </a:r>
          </a:p>
          <a:p>
            <a:endParaRPr lang="sk-SK" dirty="0"/>
          </a:p>
          <a:p>
            <a:r>
              <a:rPr lang="sk-SK" dirty="0"/>
              <a:t>Ak mame mračno bodov, klasifikácia je daná LiDAR technológiu. Samotná technológia disponuje viacerými parametrami ako je klasifikácia intenzita, počet odoziev a pod. Detekcia je nutná len z pohľadu UAV, akým vníma prekážku. </a:t>
            </a:r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79809155-AC75-4155-8688-E24D212AA6B5}"/>
              </a:ext>
            </a:extLst>
          </p:cNvPr>
          <p:cNvSpPr txBox="1"/>
          <p:nvPr/>
        </p:nvSpPr>
        <p:spPr>
          <a:xfrm>
            <a:off x="1269876" y="1052736"/>
            <a:ext cx="9443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3600" dirty="0"/>
              <a:t>Otázky oponenta práce</a:t>
            </a:r>
          </a:p>
        </p:txBody>
      </p:sp>
    </p:spTree>
    <p:extLst>
      <p:ext uri="{BB962C8B-B14F-4D97-AF65-F5344CB8AC3E}">
        <p14:creationId xmlns:p14="http://schemas.microsoft.com/office/powerpoint/2010/main" val="69117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Nadpis 12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dirty="0"/>
              <a:t>Obsah</a:t>
            </a:r>
            <a:endParaRPr lang="en-US" dirty="0"/>
          </a:p>
        </p:txBody>
      </p:sp>
      <p:sp>
        <p:nvSpPr>
          <p:cNvPr id="14" name="Zástupný symbol obsahu 13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sk-SK" dirty="0"/>
              <a:t>Úvod</a:t>
            </a:r>
          </a:p>
          <a:p>
            <a:pPr rtl="0"/>
            <a:r>
              <a:rPr lang="sk-SK" dirty="0"/>
              <a:t>Lidar technológia</a:t>
            </a:r>
          </a:p>
          <a:p>
            <a:pPr rtl="0"/>
            <a:r>
              <a:rPr lang="sk-SK" dirty="0"/>
              <a:t>Rozpoznávanie objektov/prekážok</a:t>
            </a:r>
          </a:p>
          <a:p>
            <a:pPr rtl="0"/>
            <a:r>
              <a:rPr lang="sk-SK" dirty="0"/>
              <a:t>Ochranná zóna</a:t>
            </a:r>
          </a:p>
          <a:p>
            <a:pPr rtl="0"/>
            <a:r>
              <a:rPr lang="sk-SK" dirty="0"/>
              <a:t>Bezpečnostný obal</a:t>
            </a:r>
            <a:endParaRPr lang="en-GB" dirty="0"/>
          </a:p>
          <a:p>
            <a:pPr rtl="0"/>
            <a:endParaRPr lang="sk-SK" dirty="0"/>
          </a:p>
        </p:txBody>
      </p:sp>
      <p:sp>
        <p:nvSpPr>
          <p:cNvPr id="2" name="Zástupný objekt pre číslo snímky 1">
            <a:extLst>
              <a:ext uri="{FF2B5EF4-FFF2-40B4-BE49-F238E27FC236}">
                <a16:creationId xmlns:a16="http://schemas.microsoft.com/office/drawing/2014/main" id="{7BD9868E-6A9D-48D1-B20A-CF8025C15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3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AE2F8778-F104-4669-889E-3C5961B39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4</a:t>
            </a:fld>
            <a:endParaRPr lang="sk-SK" noProof="0" dirty="0"/>
          </a:p>
        </p:txBody>
      </p:sp>
      <p:sp>
        <p:nvSpPr>
          <p:cNvPr id="9" name="Nadpis 1">
            <a:extLst>
              <a:ext uri="{FF2B5EF4-FFF2-40B4-BE49-F238E27FC236}">
                <a16:creationId xmlns:a16="http://schemas.microsoft.com/office/drawing/2014/main" id="{0971A2F5-5E36-4E06-B0FC-A27B25412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845" y="381000"/>
            <a:ext cx="9684570" cy="743744"/>
          </a:xfrm>
        </p:spPr>
        <p:txBody>
          <a:bodyPr rtlCol="0"/>
          <a:lstStyle/>
          <a:p>
            <a:pPr algn="ctr" rtl="0"/>
            <a:r>
              <a:rPr lang="sk-SK" dirty="0"/>
              <a:t>Scenár A</a:t>
            </a:r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FC7638CB-2B49-4C13-8847-9FD7D97CF8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279"/>
          <a:stretch/>
        </p:blipFill>
        <p:spPr>
          <a:xfrm>
            <a:off x="7486214" y="3636176"/>
            <a:ext cx="4129164" cy="2080370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5F0F98AE-7958-418C-B7E9-3A58EB55EC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28" y="1412776"/>
            <a:ext cx="6274399" cy="4446801"/>
          </a:xfrm>
          <a:prstGeom prst="rect">
            <a:avLst/>
          </a:prstGeom>
        </p:spPr>
      </p:pic>
      <p:sp>
        <p:nvSpPr>
          <p:cNvPr id="2" name="BlokTextu 1">
            <a:extLst>
              <a:ext uri="{FF2B5EF4-FFF2-40B4-BE49-F238E27FC236}">
                <a16:creationId xmlns:a16="http://schemas.microsoft.com/office/drawing/2014/main" id="{65653166-95C4-454B-8032-8F33E4E46C2B}"/>
              </a:ext>
            </a:extLst>
          </p:cNvPr>
          <p:cNvSpPr txBox="1"/>
          <p:nvPr/>
        </p:nvSpPr>
        <p:spPr>
          <a:xfrm>
            <a:off x="7318548" y="1477270"/>
            <a:ext cx="44644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Vysoký výskyt kolízií s  prekážkami.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Ohrozenie na ľudskom živote.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Porušenie legislatívnych podmienok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Nedostatočné podmienky pre bezpilotné autonómne letectvo.</a:t>
            </a:r>
          </a:p>
          <a:p>
            <a:endParaRPr lang="sk-SK" dirty="0"/>
          </a:p>
          <a:p>
            <a:r>
              <a:rPr lang="sk-SK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0943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065C5B92-A1B5-4DB2-89EE-683E8B7B5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5</a:t>
            </a:fld>
            <a:endParaRPr lang="sk-SK" noProof="0" dirty="0"/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AA84B523-270B-4F5F-956A-BC7550674E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9956" y="1266751"/>
            <a:ext cx="3981039" cy="2166477"/>
          </a:xfrm>
          <a:prstGeom prst="rect">
            <a:avLst/>
          </a:prstGeom>
        </p:spPr>
      </p:pic>
      <p:sp>
        <p:nvSpPr>
          <p:cNvPr id="10" name="Nadpis 1">
            <a:extLst>
              <a:ext uri="{FF2B5EF4-FFF2-40B4-BE49-F238E27FC236}">
                <a16:creationId xmlns:a16="http://schemas.microsoft.com/office/drawing/2014/main" id="{3BF7EEB8-5892-4C54-9FBD-1F50AE8F49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 rtlCol="0"/>
          <a:lstStyle/>
          <a:p>
            <a:pPr algn="ctr" rtl="0"/>
            <a:r>
              <a:rPr lang="sk-SK" dirty="0"/>
              <a:t>Scenár B</a:t>
            </a: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8D8087D3-F759-448D-8A43-F6ADBD5EE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955" y="3861048"/>
            <a:ext cx="3981039" cy="2295525"/>
          </a:xfrm>
          <a:prstGeom prst="rect">
            <a:avLst/>
          </a:prstGeom>
        </p:spPr>
      </p:pic>
      <p:sp>
        <p:nvSpPr>
          <p:cNvPr id="12" name="BlokTextu 11">
            <a:extLst>
              <a:ext uri="{FF2B5EF4-FFF2-40B4-BE49-F238E27FC236}">
                <a16:creationId xmlns:a16="http://schemas.microsoft.com/office/drawing/2014/main" id="{134E32E1-9C81-4AD9-8693-49C886B5943A}"/>
              </a:ext>
            </a:extLst>
          </p:cNvPr>
          <p:cNvSpPr txBox="1"/>
          <p:nvPr/>
        </p:nvSpPr>
        <p:spPr>
          <a:xfrm>
            <a:off x="6094412" y="1262523"/>
            <a:ext cx="525658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UAV – </a:t>
            </a:r>
            <a:r>
              <a:rPr lang="sk-SK" dirty="0" err="1"/>
              <a:t>Unmanned</a:t>
            </a:r>
            <a:r>
              <a:rPr lang="sk-SK" dirty="0"/>
              <a:t> </a:t>
            </a:r>
            <a:r>
              <a:rPr lang="sk-SK" dirty="0" err="1"/>
              <a:t>autonomous</a:t>
            </a:r>
            <a:r>
              <a:rPr lang="sk-SK" dirty="0"/>
              <a:t> </a:t>
            </a:r>
            <a:r>
              <a:rPr lang="sk-SK" dirty="0" err="1"/>
              <a:t>vehicle</a:t>
            </a:r>
            <a:endParaRPr lang="sk-SK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Potreba vytvoriť celoeurópsky rámec pre vzdušný priestor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Nutnosť zabrániť kolíziám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Potreba vytvoriť bezpečnostné obaly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Dodŕžanie legislatívnych podmienok, nadriadení  a ochrany súkromia.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Komerčne využitie</a:t>
            </a:r>
          </a:p>
        </p:txBody>
      </p:sp>
    </p:spTree>
    <p:extLst>
      <p:ext uri="{BB962C8B-B14F-4D97-AF65-F5344CB8AC3E}">
        <p14:creationId xmlns:p14="http://schemas.microsoft.com/office/powerpoint/2010/main" val="40715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485900" y="620688"/>
            <a:ext cx="9386760" cy="105841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sk-SK" dirty="0"/>
              <a:t>Mapa chránených území na Slovensku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70B87AD4-623B-4661-A9A1-6FD8AD1ED6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61" t="3782" r="2898" b="13010"/>
          <a:stretch/>
        </p:blipFill>
        <p:spPr>
          <a:xfrm>
            <a:off x="1629916" y="2204864"/>
            <a:ext cx="6552728" cy="3168353"/>
          </a:xfrm>
          <a:prstGeom prst="rect">
            <a:avLst/>
          </a:prstGeom>
        </p:spPr>
      </p:pic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5D7EE64B-9ED8-4521-AAC9-8C680D33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6</a:t>
            </a:fld>
            <a:endParaRPr lang="sk-SK" noProof="0" dirty="0"/>
          </a:p>
        </p:txBody>
      </p:sp>
      <p:sp>
        <p:nvSpPr>
          <p:cNvPr id="4" name="BlokTextu 3">
            <a:extLst>
              <a:ext uri="{FF2B5EF4-FFF2-40B4-BE49-F238E27FC236}">
                <a16:creationId xmlns:a16="http://schemas.microsoft.com/office/drawing/2014/main" id="{0A32B4B6-233D-4339-A05C-9AF9FCE94B40}"/>
              </a:ext>
            </a:extLst>
          </p:cNvPr>
          <p:cNvSpPr txBox="1"/>
          <p:nvPr/>
        </p:nvSpPr>
        <p:spPr>
          <a:xfrm>
            <a:off x="8398668" y="2852936"/>
            <a:ext cx="33123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Chránene stromy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Územia európskeho významu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Chránene vtáčie územia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Malo/ Veľkoplošné chránené územia</a:t>
            </a:r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236612F8-5551-4F56-ACA5-72D18BC2F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7</a:t>
            </a:fld>
            <a:endParaRPr lang="sk-SK" noProof="0" dirty="0"/>
          </a:p>
        </p:txBody>
      </p:sp>
      <p:sp>
        <p:nvSpPr>
          <p:cNvPr id="5" name="Nadpis 1">
            <a:extLst>
              <a:ext uri="{FF2B5EF4-FFF2-40B4-BE49-F238E27FC236}">
                <a16:creationId xmlns:a16="http://schemas.microsoft.com/office/drawing/2014/main" id="{16ECF6DF-5476-4D64-A474-781221A5AA02}"/>
              </a:ext>
            </a:extLst>
          </p:cNvPr>
          <p:cNvSpPr txBox="1">
            <a:spLocks/>
          </p:cNvSpPr>
          <p:nvPr/>
        </p:nvSpPr>
        <p:spPr>
          <a:xfrm>
            <a:off x="1341884" y="515352"/>
            <a:ext cx="9962824" cy="105841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b="0" kern="1200" cap="none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k-SK" dirty="0"/>
              <a:t>Mapa chránených území na Slovensku</a:t>
            </a:r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6955DB42-4956-4281-8AB3-CC2C2CD76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2" t="3809" r="8704" b="7109"/>
          <a:stretch/>
        </p:blipFill>
        <p:spPr>
          <a:xfrm>
            <a:off x="1629916" y="1988840"/>
            <a:ext cx="6480720" cy="3210632"/>
          </a:xfrm>
          <a:prstGeom prst="rect">
            <a:avLst/>
          </a:prstGeom>
        </p:spPr>
      </p:pic>
      <p:sp>
        <p:nvSpPr>
          <p:cNvPr id="8" name="BlokTextu 7">
            <a:extLst>
              <a:ext uri="{FF2B5EF4-FFF2-40B4-BE49-F238E27FC236}">
                <a16:creationId xmlns:a16="http://schemas.microsoft.com/office/drawing/2014/main" id="{E6C60622-68FA-4853-B02A-DF91377C9329}"/>
              </a:ext>
            </a:extLst>
          </p:cNvPr>
          <p:cNvSpPr txBox="1"/>
          <p:nvPr/>
        </p:nvSpPr>
        <p:spPr>
          <a:xfrm>
            <a:off x="8326660" y="2690336"/>
            <a:ext cx="331236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Chránene stromy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Územia európskeho významu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Malo/ Veľkoplošné chránené územia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UNESCO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602427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0EFC76CD-653B-4502-B969-984F14650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887760"/>
          </a:xfrm>
        </p:spPr>
        <p:txBody>
          <a:bodyPr/>
          <a:lstStyle/>
          <a:p>
            <a:pPr algn="ctr"/>
            <a:r>
              <a:rPr lang="sk-SK" dirty="0"/>
              <a:t>Reálny svet </a:t>
            </a:r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80DE5283-DFBD-4067-B520-84871C6B0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8</a:t>
            </a:fld>
            <a:endParaRPr lang="sk-SK" noProof="0" dirty="0"/>
          </a:p>
        </p:txBody>
      </p:sp>
      <p:sp>
        <p:nvSpPr>
          <p:cNvPr id="8" name="BlokTextu 7">
            <a:extLst>
              <a:ext uri="{FF2B5EF4-FFF2-40B4-BE49-F238E27FC236}">
                <a16:creationId xmlns:a16="http://schemas.microsoft.com/office/drawing/2014/main" id="{D3F815D2-3B20-42BF-9DC9-8A8072E14EA6}"/>
              </a:ext>
            </a:extLst>
          </p:cNvPr>
          <p:cNvSpPr txBox="1"/>
          <p:nvPr/>
        </p:nvSpPr>
        <p:spPr>
          <a:xfrm>
            <a:off x="1917948" y="1916832"/>
            <a:ext cx="432048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k-SK" dirty="0"/>
              <a:t> Reálny svet je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dirty="0"/>
              <a:t>Neštruktúrovaný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dirty="0"/>
              <a:t>Dynamický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dirty="0" err="1"/>
              <a:t>Stochastický</a:t>
            </a:r>
            <a:r>
              <a:rPr lang="sk-SK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sk-SK" dirty="0"/>
              <a:t>Neznámy</a:t>
            </a:r>
          </a:p>
          <a:p>
            <a:r>
              <a:rPr lang="sk-SK" dirty="0"/>
              <a:t>Potreba zmapovať svet dostupnými technológiami</a:t>
            </a:r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3122A64A-3ADF-4716-8460-18D28CE86A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24" b="-624"/>
          <a:stretch/>
        </p:blipFill>
        <p:spPr>
          <a:xfrm>
            <a:off x="5626229" y="1695080"/>
            <a:ext cx="5799585" cy="3966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597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743744"/>
          </a:xfrm>
        </p:spPr>
        <p:txBody>
          <a:bodyPr rtlCol="0"/>
          <a:lstStyle/>
          <a:p>
            <a:pPr algn="ctr" rtl="0"/>
            <a:r>
              <a:rPr lang="sk-SK" dirty="0"/>
              <a:t>LiDAR technológia</a:t>
            </a:r>
          </a:p>
        </p:txBody>
      </p:sp>
      <p:pic>
        <p:nvPicPr>
          <p:cNvPr id="16" name="Zástupný objekt pre obsah 15">
            <a:extLst>
              <a:ext uri="{FF2B5EF4-FFF2-40B4-BE49-F238E27FC236}">
                <a16:creationId xmlns:a16="http://schemas.microsoft.com/office/drawing/2014/main" id="{50B19891-A9BB-4AF2-93AB-F56B59E34BB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60" y="1515394"/>
            <a:ext cx="4320479" cy="4306029"/>
          </a:xfrm>
          <a:solidFill>
            <a:schemeClr val="tx1"/>
          </a:solidFill>
        </p:spPr>
      </p:pic>
      <p:sp>
        <p:nvSpPr>
          <p:cNvPr id="17" name="BlokTextu 16">
            <a:extLst>
              <a:ext uri="{FF2B5EF4-FFF2-40B4-BE49-F238E27FC236}">
                <a16:creationId xmlns:a16="http://schemas.microsoft.com/office/drawing/2014/main" id="{E95DA052-45C0-4227-AFFE-A1B83C30F7CB}"/>
              </a:ext>
            </a:extLst>
          </p:cNvPr>
          <p:cNvSpPr txBox="1"/>
          <p:nvPr/>
        </p:nvSpPr>
        <p:spPr>
          <a:xfrm>
            <a:off x="5950396" y="1520512"/>
            <a:ext cx="504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LIDAR (Light Detection And Ranging</a:t>
            </a:r>
            <a:r>
              <a:rPr lang="sk-SK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LIDAR- optická technológia na princípe diaľkového prieskumu Zeme, využíva pulzové radarové lúče.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LIDAR </a:t>
            </a:r>
            <a:r>
              <a:rPr lang="sk-SK" dirty="0"/>
              <a:t>dáta: obsahuje informácie o topografií povrchu, odozvy, intenzite, informáciu o polohe v 3D priestore.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k-SK" dirty="0"/>
              <a:t>Práca s dátami umožňuje :filtráciu a klasifikáciu</a:t>
            </a:r>
          </a:p>
        </p:txBody>
      </p:sp>
      <p:sp>
        <p:nvSpPr>
          <p:cNvPr id="3" name="Zástupný objekt pre číslo snímky 2">
            <a:extLst>
              <a:ext uri="{FF2B5EF4-FFF2-40B4-BE49-F238E27FC236}">
                <a16:creationId xmlns:a16="http://schemas.microsoft.com/office/drawing/2014/main" id="{0F1826A6-4CBE-45BC-BC3F-79B83C1D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2A013F82-EE5E-44EE-A61D-E31C6657F26F}" type="slidenum">
              <a:rPr lang="sk-SK" noProof="0" smtClean="0"/>
              <a:t>9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68142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unel v digitálnej modrej 16: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898_TF02895261_TF02895261" id="{1994C4D2-FD51-489D-8318-9BD012210839}" vid="{6262B997-90DC-42A6-9EC7-9085C04CBFDC}"/>
    </a:ext>
  </a:extLst>
</a:theme>
</file>

<file path=ppt/theme/theme2.xml><?xml version="1.0" encoding="utf-8"?>
<a:theme xmlns:a="http://schemas.openxmlformats.org/drawingml/2006/main" name="Motív balíka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Motív balíka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Obchodná prezentácia s modrým digitálnym tunelom (širokouhlý formát)</Template>
  <TotalTime>0</TotalTime>
  <Words>808</Words>
  <Application>Microsoft Office PowerPoint</Application>
  <PresentationFormat>Vlastná</PresentationFormat>
  <Paragraphs>169</Paragraphs>
  <Slides>27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27</vt:i4>
      </vt:variant>
    </vt:vector>
  </HeadingPairs>
  <TitlesOfParts>
    <vt:vector size="33" baseType="lpstr">
      <vt:lpstr>Arial</vt:lpstr>
      <vt:lpstr>Calibri</vt:lpstr>
      <vt:lpstr>Corbel</vt:lpstr>
      <vt:lpstr>Symbol</vt:lpstr>
      <vt:lpstr>Times New Roman</vt:lpstr>
      <vt:lpstr>Tunel v digitálnej modrej 16:9</vt:lpstr>
      <vt:lpstr>Využitie máp získaných pomocou LIDAR-ov v navigácií UAV</vt:lpstr>
      <vt:lpstr>Zadanie diplomovej práce</vt:lpstr>
      <vt:lpstr>Obsah</vt:lpstr>
      <vt:lpstr>Scenár A</vt:lpstr>
      <vt:lpstr>Scenár B</vt:lpstr>
      <vt:lpstr>Mapa chránených území na Slovensku</vt:lpstr>
      <vt:lpstr>Prezentácia programu PowerPoint</vt:lpstr>
      <vt:lpstr>Reálny svet </vt:lpstr>
      <vt:lpstr>LiDAR technológia</vt:lpstr>
      <vt:lpstr>Rozpoznávanie objektov/prekážok</vt:lpstr>
      <vt:lpstr>Rozpoznávanie prekážok</vt:lpstr>
      <vt:lpstr>Rozpoznávanie prekážok</vt:lpstr>
      <vt:lpstr>Rozpoznávanie prekážok</vt:lpstr>
      <vt:lpstr>Separácia/filtrácia podľa klasifikácie</vt:lpstr>
      <vt:lpstr>Ochranná zóna z pohľadu UAV/UAS</vt:lpstr>
      <vt:lpstr>Ochranná zóna</vt:lpstr>
      <vt:lpstr>Guľový obal</vt:lpstr>
      <vt:lpstr>Prezentácia programu PowerPoint</vt:lpstr>
      <vt:lpstr>Plošný obal</vt:lpstr>
      <vt:lpstr>Kvádrový obal </vt:lpstr>
      <vt:lpstr>Zhodnotenie bezpečnostných obalov</vt:lpstr>
      <vt:lpstr>Vykonaná misia zohľadňujúca bezpečnostné obaly</vt:lpstr>
      <vt:lpstr>Prezentácia programu PowerPoint</vt:lpstr>
      <vt:lpstr>Ďakujem za pozornosť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2018-01-07T11:14:22Z</dcterms:created>
  <dcterms:modified xsi:type="dcterms:W3CDTF">2018-06-06T14:06:42Z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